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2" Type="http://schemas.openxmlformats.org/officeDocument/2006/relationships/slide" Target="slides/slide8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Титульный слайд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вертикальный текст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Вертикальный заголовок и текст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объект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раздела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Два объекта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Сравнение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Только заголовок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устой слай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Объект с подписью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Рисунок с подписью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>
            <p:ph type="ctrTitle"/>
          </p:nvPr>
        </p:nvSpPr>
        <p:spPr>
          <a:xfrm>
            <a:off x="2983345" y="5966691"/>
            <a:ext cx="6834909" cy="7944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61F04"/>
              </a:buClr>
              <a:buSzPts val="5400"/>
              <a:buFont typeface="Calibri"/>
              <a:buNone/>
            </a:pPr>
            <a:r>
              <a:rPr lang="ru-RU" sz="5400">
                <a:solidFill>
                  <a:srgbClr val="C61F04"/>
                </a:solidFill>
              </a:rPr>
              <a:t>Польза игры Dota 2</a:t>
            </a:r>
            <a:endParaRPr sz="5400">
              <a:solidFill>
                <a:srgbClr val="C61F04"/>
              </a:solidFill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ECA1"/>
              </a:buClr>
              <a:buSzPts val="7200"/>
              <a:buFont typeface="Calibri"/>
              <a:buNone/>
            </a:pPr>
            <a:r>
              <a:rPr b="1" lang="ru-RU" sz="7200">
                <a:solidFill>
                  <a:srgbClr val="FBECA1"/>
                </a:solidFill>
              </a:rPr>
              <a:t>Полезные качества</a:t>
            </a:r>
            <a:endParaRPr b="1" sz="7200">
              <a:solidFill>
                <a:srgbClr val="FBECA1"/>
              </a:solidFill>
            </a:endParaRPr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ECA1"/>
              </a:buClr>
              <a:buSzPts val="5400"/>
              <a:buNone/>
            </a:pPr>
            <a:r>
              <a:rPr lang="ru-RU" sz="5400">
                <a:solidFill>
                  <a:srgbClr val="FBECA1"/>
                </a:solidFill>
              </a:rPr>
              <a:t>В даной презинтации я попробую описать полезные качества и наввыки </a:t>
            </a:r>
            <a:r>
              <a:rPr lang="ru-RU" sz="5400"/>
              <a:t>взращиваемые игрой </a:t>
            </a:r>
            <a:r>
              <a:rPr lang="ru-RU" sz="5400">
                <a:solidFill>
                  <a:srgbClr val="FBECA1"/>
                </a:solidFill>
              </a:rPr>
              <a:t>Dota 2.</a:t>
            </a:r>
            <a:endParaRPr sz="5400">
              <a:solidFill>
                <a:srgbClr val="FBECA1"/>
              </a:solidFill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3127" y="-454890"/>
            <a:ext cx="12192000" cy="76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 txBox="1"/>
          <p:nvPr>
            <p:ph type="title"/>
          </p:nvPr>
        </p:nvSpPr>
        <p:spPr>
          <a:xfrm>
            <a:off x="4264891" y="-161348"/>
            <a:ext cx="420485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FB03D"/>
              </a:buClr>
              <a:buSzPts val="7200"/>
              <a:buFont typeface="Calibri"/>
              <a:buNone/>
            </a:pPr>
            <a:r>
              <a:rPr lang="ru-RU" sz="7200">
                <a:solidFill>
                  <a:srgbClr val="DFB03D"/>
                </a:solidFill>
              </a:rPr>
              <a:t>Память</a:t>
            </a:r>
            <a:endParaRPr sz="7200">
              <a:solidFill>
                <a:srgbClr val="DFB03D"/>
              </a:solidFill>
            </a:endParaRPr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FB03D"/>
              </a:buClr>
              <a:buSzPts val="4400"/>
              <a:buNone/>
            </a:pPr>
            <a:r>
              <a:rPr lang="ru-RU" sz="4400">
                <a:solidFill>
                  <a:srgbClr val="DFB03D"/>
                </a:solidFill>
              </a:rPr>
              <a:t>Огромная карта карта, крипы, время каста скилов, огромное количество самых разнообразных: талантов, способностей, героев, предметов, сборок - делают игру очень разнообразной и необходимость запоминать все это очень сильно развивает память.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t/>
            </a:r>
            <a:endParaRPr sz="4400">
              <a:solidFill>
                <a:srgbClr val="DFB03D"/>
              </a:solidFill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8100" y="0"/>
            <a:ext cx="12230100" cy="6873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F6D4F"/>
              </a:buClr>
              <a:buSzPts val="6000"/>
              <a:buFont typeface="Calibri"/>
              <a:buNone/>
            </a:pPr>
            <a:r>
              <a:rPr b="1" lang="ru-RU" sz="6000">
                <a:solidFill>
                  <a:srgbClr val="DF6D4F"/>
                </a:solidFill>
              </a:rPr>
              <a:t>Социальная составляющая</a:t>
            </a:r>
            <a:endParaRPr b="1" sz="6000">
              <a:solidFill>
                <a:srgbClr val="DF6D4F"/>
              </a:solidFill>
            </a:endParaRPr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469900" y="1816100"/>
            <a:ext cx="12192000" cy="46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None/>
            </a:pPr>
            <a:r>
              <a:rPr lang="ru-RU" sz="4000">
                <a:solidFill>
                  <a:srgbClr val="595959"/>
                </a:solidFill>
              </a:rPr>
              <a:t>Дота 2 это командная игра и для победы нужно взаимодействовать с тиммейтами. Благодаря этому становится легче общаться с </a:t>
            </a:r>
            <a:r>
              <a:rPr lang="ru-RU" sz="4000">
                <a:solidFill>
                  <a:srgbClr val="DF6D4F"/>
                </a:solidFill>
              </a:rPr>
              <a:t>незнакомыми</a:t>
            </a:r>
            <a:r>
              <a:rPr lang="ru-RU" sz="4000">
                <a:solidFill>
                  <a:srgbClr val="595959"/>
                </a:solidFill>
              </a:rPr>
              <a:t> людьми, заводятся новые друзья и зачастую </a:t>
            </a:r>
            <a:r>
              <a:rPr lang="ru-RU" sz="4000">
                <a:solidFill>
                  <a:srgbClr val="DF6D4F"/>
                </a:solidFill>
              </a:rPr>
              <a:t>виртуальные </a:t>
            </a:r>
            <a:r>
              <a:rPr lang="ru-RU" sz="4000">
                <a:solidFill>
                  <a:srgbClr val="595959"/>
                </a:solidFill>
              </a:rPr>
              <a:t>знакомства ценятся людьми более </a:t>
            </a:r>
            <a:r>
              <a:rPr lang="ru-RU" sz="4000">
                <a:solidFill>
                  <a:srgbClr val="DF6D4F"/>
                </a:solidFill>
              </a:rPr>
              <a:t>чем</a:t>
            </a:r>
            <a:r>
              <a:rPr lang="ru-RU" sz="4000">
                <a:solidFill>
                  <a:srgbClr val="595959"/>
                </a:solidFill>
              </a:rPr>
              <a:t> реальные. Так же развивается уверенность в себе, </a:t>
            </a:r>
            <a:r>
              <a:rPr lang="ru-RU" sz="4000">
                <a:solidFill>
                  <a:srgbClr val="DF6D4F"/>
                </a:solidFill>
              </a:rPr>
              <a:t>умение убеждать </a:t>
            </a:r>
            <a:r>
              <a:rPr lang="ru-RU" sz="4000">
                <a:solidFill>
                  <a:srgbClr val="595959"/>
                </a:solidFill>
              </a:rPr>
              <a:t>других людей, предугадывать их </a:t>
            </a:r>
            <a:r>
              <a:rPr lang="ru-RU" sz="4000">
                <a:solidFill>
                  <a:srgbClr val="DF6D4F"/>
                </a:solidFill>
              </a:rPr>
              <a:t>действия, умение </a:t>
            </a:r>
            <a:r>
              <a:rPr lang="ru-RU" sz="4000">
                <a:solidFill>
                  <a:srgbClr val="595959"/>
                </a:solidFill>
              </a:rPr>
              <a:t>работать в команде.</a:t>
            </a:r>
            <a:endParaRPr sz="4000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dota2hq.eu/_ph/1/44757965.jpg" id="111" name="Google Shape;11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795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6103"/>
              </a:buClr>
              <a:buSzPts val="6000"/>
              <a:buFont typeface="Calibri"/>
              <a:buNone/>
            </a:pPr>
            <a:r>
              <a:rPr b="1" lang="ru-RU" sz="6000">
                <a:solidFill>
                  <a:srgbClr val="ED6103"/>
                </a:solidFill>
              </a:rPr>
              <a:t>Личные качества</a:t>
            </a:r>
            <a:endParaRPr b="1" sz="6000">
              <a:solidFill>
                <a:srgbClr val="ED6103"/>
              </a:solidFill>
            </a:endParaRPr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6103"/>
              </a:buClr>
              <a:buSzPts val="4800"/>
              <a:buNone/>
            </a:pPr>
            <a:r>
              <a:rPr lang="ru-RU" sz="4800">
                <a:solidFill>
                  <a:srgbClr val="ED6103"/>
                </a:solidFill>
              </a:rPr>
              <a:t>Так же Дота развивает личностные качества – такие как: воля к победе, ответственность, принуждает человека учиться самоконтролю, усидчивости</a:t>
            </a:r>
            <a:endParaRPr sz="4800">
              <a:solidFill>
                <a:srgbClr val="ED6103"/>
              </a:solidFill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755592"/>
            <a:ext cx="12192000" cy="7613592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2AD61"/>
              </a:buClr>
              <a:buSzPts val="6000"/>
              <a:buFont typeface="Calibri"/>
              <a:buNone/>
            </a:pPr>
            <a:r>
              <a:rPr b="1" lang="ru-RU" sz="6000">
                <a:solidFill>
                  <a:srgbClr val="82AD61"/>
                </a:solidFill>
              </a:rPr>
              <a:t>Планирование</a:t>
            </a:r>
            <a:r>
              <a:rPr b="1" lang="ru-RU" sz="6000">
                <a:solidFill>
                  <a:srgbClr val="CFC9BB"/>
                </a:solidFill>
              </a:rPr>
              <a:t> </a:t>
            </a:r>
            <a:r>
              <a:rPr b="1" lang="ru-RU" sz="6000">
                <a:solidFill>
                  <a:srgbClr val="5E696B"/>
                </a:solidFill>
              </a:rPr>
              <a:t>и кооперирование</a:t>
            </a:r>
            <a:endParaRPr b="1" sz="6000">
              <a:solidFill>
                <a:srgbClr val="5E696B"/>
              </a:solidFill>
            </a:endParaRPr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0" y="1473200"/>
            <a:ext cx="12192000" cy="5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2AD61"/>
              </a:buClr>
              <a:buSzPts val="3200"/>
              <a:buNone/>
            </a:pPr>
            <a:r>
              <a:rPr lang="ru-RU" sz="3200">
                <a:solidFill>
                  <a:srgbClr val="82AD61"/>
                </a:solidFill>
              </a:rPr>
              <a:t>Каждая игра состоит из огромного </a:t>
            </a:r>
            <a:r>
              <a:rPr lang="ru-RU" sz="3200">
                <a:solidFill>
                  <a:srgbClr val="5E696B"/>
                </a:solidFill>
              </a:rPr>
              <a:t>количества моментов которые </a:t>
            </a:r>
            <a:r>
              <a:rPr lang="ru-RU" sz="3200">
                <a:solidFill>
                  <a:srgbClr val="82AD61"/>
                </a:solidFill>
              </a:rPr>
              <a:t>нужно учитывать плюс игроки и бол</a:t>
            </a:r>
            <a:r>
              <a:rPr lang="ru-RU" sz="3200">
                <a:solidFill>
                  <a:srgbClr val="5E696B"/>
                </a:solidFill>
              </a:rPr>
              <a:t>ьшая карта и нельзя выйграть не </a:t>
            </a:r>
            <a:r>
              <a:rPr lang="ru-RU" sz="3200">
                <a:solidFill>
                  <a:srgbClr val="82AD61"/>
                </a:solidFill>
              </a:rPr>
              <a:t>продумывая: что качать, что соби</a:t>
            </a:r>
            <a:r>
              <a:rPr lang="ru-RU" sz="3200">
                <a:solidFill>
                  <a:srgbClr val="5E696B"/>
                </a:solidFill>
              </a:rPr>
              <a:t>рать,</a:t>
            </a:r>
            <a:r>
              <a:rPr lang="ru-RU" sz="3200">
                <a:solidFill>
                  <a:srgbClr val="CFC9BB"/>
                </a:solidFill>
              </a:rPr>
              <a:t> </a:t>
            </a:r>
            <a:r>
              <a:rPr lang="ru-RU" sz="3200">
                <a:solidFill>
                  <a:srgbClr val="5E696B"/>
                </a:solidFill>
              </a:rPr>
              <a:t>когда гангать, когда можно </a:t>
            </a:r>
            <a:r>
              <a:rPr lang="ru-RU" sz="3200">
                <a:solidFill>
                  <a:srgbClr val="82AD61"/>
                </a:solidFill>
              </a:rPr>
              <a:t>забрать а когда нет, когда нанести </a:t>
            </a:r>
            <a:r>
              <a:rPr lang="ru-RU" sz="3200">
                <a:solidFill>
                  <a:srgbClr val="5E696B"/>
                </a:solidFill>
              </a:rPr>
              <a:t>атаку что бы добить, тд и тп – все </a:t>
            </a:r>
            <a:r>
              <a:rPr lang="ru-RU" sz="3200">
                <a:solidFill>
                  <a:srgbClr val="82AD61"/>
                </a:solidFill>
              </a:rPr>
              <a:t>это развивает тактическое мышле</a:t>
            </a:r>
            <a:r>
              <a:rPr lang="ru-RU" sz="3200">
                <a:solidFill>
                  <a:srgbClr val="5E696B"/>
                </a:solidFill>
              </a:rPr>
              <a:t>ние. Так же необходимо</a:t>
            </a:r>
            <a:r>
              <a:rPr lang="ru-RU" sz="3200">
                <a:solidFill>
                  <a:srgbClr val="CFC9BB"/>
                </a:solidFill>
              </a:rPr>
              <a:t> </a:t>
            </a:r>
            <a:r>
              <a:rPr lang="ru-RU" sz="3200">
                <a:solidFill>
                  <a:srgbClr val="82AD61"/>
                </a:solidFill>
              </a:rPr>
              <a:t>координировать свои действия с ти</a:t>
            </a:r>
            <a:r>
              <a:rPr lang="ru-RU" sz="3200">
                <a:solidFill>
                  <a:srgbClr val="5E696B"/>
                </a:solidFill>
              </a:rPr>
              <a:t>ммейтами для победы, что в </a:t>
            </a:r>
            <a:r>
              <a:rPr lang="ru-RU" sz="3200">
                <a:solidFill>
                  <a:srgbClr val="82AD61"/>
                </a:solidFill>
              </a:rPr>
              <a:t>свою очередь развивает игру в</a:t>
            </a:r>
            <a:r>
              <a:rPr lang="ru-RU" sz="3200">
                <a:solidFill>
                  <a:srgbClr val="5E696B"/>
                </a:solidFill>
              </a:rPr>
              <a:t> </a:t>
            </a:r>
            <a:r>
              <a:rPr lang="ru-RU" sz="3200">
                <a:solidFill>
                  <a:srgbClr val="82AD61"/>
                </a:solidFill>
              </a:rPr>
              <a:t>ком</a:t>
            </a:r>
            <a:r>
              <a:rPr lang="ru-RU" sz="3200">
                <a:solidFill>
                  <a:srgbClr val="5E696B"/>
                </a:solidFill>
              </a:rPr>
              <a:t>анде.</a:t>
            </a:r>
            <a:endParaRPr sz="3200">
              <a:solidFill>
                <a:srgbClr val="5E696B"/>
              </a:solidFill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 txBox="1"/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3180F"/>
              </a:buClr>
              <a:buSzPts val="6000"/>
              <a:buFont typeface="Calibri"/>
              <a:buNone/>
            </a:pPr>
            <a:r>
              <a:rPr b="1" lang="ru-RU" sz="6000">
                <a:solidFill>
                  <a:srgbClr val="B3180F"/>
                </a:solidFill>
              </a:rPr>
              <a:t>Получение положительных эмоций</a:t>
            </a:r>
            <a:endParaRPr b="1" sz="6000">
              <a:solidFill>
                <a:srgbClr val="B3180F"/>
              </a:solidFill>
            </a:endParaRPr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0" y="1853333"/>
            <a:ext cx="12192000" cy="43583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CB14"/>
              </a:buClr>
              <a:buSzPts val="2800"/>
              <a:buNone/>
            </a:pPr>
            <a:r>
              <a:rPr lang="ru-RU">
                <a:solidFill>
                  <a:srgbClr val="FCCB14"/>
                </a:solidFill>
              </a:rPr>
              <a:t>Во время игры видеоигры в стриатуме высвобождается эндогенный дэфомин (стриатум это часть мозга которая относится к базальным ядрам, которые являются частью системы, </a:t>
            </a:r>
            <a:r>
              <a:rPr lang="ru-RU"/>
              <a:t>которая</a:t>
            </a:r>
            <a:r>
              <a:rPr lang="ru-RU">
                <a:solidFill>
                  <a:srgbClr val="FCCB14"/>
                </a:solidFill>
              </a:rPr>
              <a:t> </a:t>
            </a:r>
            <a:r>
              <a:rPr lang="ru-RU"/>
              <a:t>активно участвует в восприятии </a:t>
            </a:r>
            <a:r>
              <a:rPr lang="ru-RU">
                <a:solidFill>
                  <a:srgbClr val="FCCB14"/>
                </a:solidFill>
              </a:rPr>
              <a:t>вознаграждения и наших </a:t>
            </a:r>
            <a:r>
              <a:rPr lang="ru-RU"/>
              <a:t>мотивац</a:t>
            </a:r>
            <a:r>
              <a:rPr lang="ru-RU">
                <a:solidFill>
                  <a:srgbClr val="FCCB14"/>
                </a:solidFill>
              </a:rPr>
              <a:t>ионных аспектов поведения) – нашему мозгу все равно в каких действиях мы достигаем успеха – он будет нас поощрять. А игры устроены так, что бы максимально эффективно воздействовать на нашу систему вознаграждения (нам нравится процесс решения проблем (чем сложнее проблема – тем приятнее её решать).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FCCB14"/>
              </a:solidFill>
            </a:endParaRPr>
          </a:p>
        </p:txBody>
      </p:sp>
      <p:sp>
        <p:nvSpPr>
          <p:cNvPr id="128" name="Google Shape;128;p19"/>
          <p:cNvSpPr/>
          <p:nvPr/>
        </p:nvSpPr>
        <p:spPr>
          <a:xfrm>
            <a:off x="0" y="6211669"/>
            <a:ext cx="734290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 воздействие на стриатум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http://www.nature.com/nature/journal/v393/n6682/abs/393266a0.html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 txBox="1"/>
          <p:nvPr>
            <p:ph type="title"/>
          </p:nvPr>
        </p:nvSpPr>
        <p:spPr>
          <a:xfrm>
            <a:off x="733697" y="-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1FEFE"/>
              </a:buClr>
              <a:buSzPts val="5400"/>
              <a:buFont typeface="Calibri"/>
              <a:buNone/>
            </a:pPr>
            <a:r>
              <a:rPr b="1" lang="ru-RU" sz="5400">
                <a:solidFill>
                  <a:srgbClr val="71FEFE"/>
                </a:solidFill>
              </a:rPr>
              <a:t>Польза от Action Real-time strategy </a:t>
            </a:r>
            <a:endParaRPr b="1" sz="5400">
              <a:solidFill>
                <a:srgbClr val="71FEFE"/>
              </a:solidFill>
            </a:endParaRPr>
          </a:p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0" y="1825624"/>
            <a:ext cx="12192000" cy="5032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1FEFE"/>
              </a:buClr>
              <a:buSzPts val="5400"/>
              <a:buNone/>
            </a:pPr>
            <a:r>
              <a:rPr lang="ru-RU" sz="5400">
                <a:solidFill>
                  <a:srgbClr val="71FEFE"/>
                </a:solidFill>
              </a:rPr>
              <a:t>Поскольку Дота является ARTS - Action Real-time strategy game она развивает: реакцию, быстроту мышления, умение адаптироваться к быстро меняющемся обстоятельствам, мелкую моторику, периферическое зрение и тд</a:t>
            </a:r>
            <a:endParaRPr sz="5400">
              <a:solidFill>
                <a:srgbClr val="71FEFE"/>
              </a:solidFill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